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3"/>
    <p:sldId id="258" r:id="rId4"/>
    <p:sldId id="280" r:id="rId5"/>
    <p:sldId id="259" r:id="rId6"/>
    <p:sldId id="299" r:id="rId7"/>
    <p:sldId id="281" r:id="rId8"/>
    <p:sldId id="262" r:id="rId9"/>
    <p:sldId id="302" r:id="rId10"/>
    <p:sldId id="277" r:id="rId11"/>
    <p:sldId id="279" r:id="rId12"/>
    <p:sldId id="312" r:id="rId13"/>
    <p:sldId id="260" r:id="rId14"/>
    <p:sldId id="309" r:id="rId15"/>
    <p:sldId id="265" r:id="rId17"/>
    <p:sldId id="30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DBCE"/>
    <a:srgbClr val="A09D7A"/>
    <a:srgbClr val="423E42"/>
    <a:srgbClr val="C5C2BD"/>
    <a:srgbClr val="CBCBCB"/>
    <a:srgbClr val="9F9A77"/>
    <a:srgbClr val="C4C2BC"/>
    <a:srgbClr val="DDDACE"/>
    <a:srgbClr val="BD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2973" autoAdjust="0"/>
  </p:normalViewPr>
  <p:slideViewPr>
    <p:cSldViewPr snapToObjects="1">
      <p:cViewPr varScale="1">
        <p:scale>
          <a:sx n="106" d="100"/>
          <a:sy n="106" d="100"/>
        </p:scale>
        <p:origin x="-714" y="-90"/>
      </p:cViewPr>
      <p:guideLst>
        <p:guide orient="horz" pos="2260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0F367-3BE4-184C-9C03-0781F8456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624AB-350A-354C-ADDF-4E49EE41EB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CF1D4-3983-5A42-B051-61AE3E0D28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BCE5-7AA0-AD41-B071-19569F005B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microsoft.com/office/2007/relationships/hdphoto" Target="../media/image5.wdp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18861991">
            <a:off x="1726012" y="1476449"/>
            <a:ext cx="1984027" cy="1984027"/>
          </a:xfrm>
          <a:prstGeom prst="rect">
            <a:avLst/>
          </a:prstGeom>
          <a:noFill/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 flipH="1">
            <a:off x="5376780" y="1475711"/>
            <a:ext cx="4668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solidFill>
                  <a:srgbClr val="423E42"/>
                </a:solidFill>
                <a:latin typeface="+mj-ea"/>
                <a:ea typeface="+mj-ea"/>
              </a:rPr>
              <a:t>2048</a:t>
            </a:r>
            <a:r>
              <a:rPr kumimoji="1" lang="zh-CN" altLang="en-US" sz="4000" b="1" dirty="0">
                <a:solidFill>
                  <a:srgbClr val="423E42"/>
                </a:solidFill>
                <a:latin typeface="+mj-ea"/>
                <a:ea typeface="+mj-ea"/>
              </a:rPr>
              <a:t>期中报告</a:t>
            </a:r>
            <a:endParaRPr kumimoji="1" lang="zh-CN" altLang="en-US" sz="4000" b="1" dirty="0">
              <a:solidFill>
                <a:srgbClr val="423E42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 rot="2649555">
            <a:off x="2146231" y="-3604024"/>
            <a:ext cx="1404000" cy="11891901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8055790">
            <a:off x="3010122" y="-3589253"/>
            <a:ext cx="1404000" cy="14046308"/>
          </a:xfrm>
          <a:prstGeom prst="rect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 rot="18861991">
            <a:off x="2006278" y="1766463"/>
            <a:ext cx="1404000" cy="1404000"/>
          </a:xfrm>
          <a:prstGeom prst="rect">
            <a:avLst/>
          </a:prstGeom>
          <a:solidFill>
            <a:srgbClr val="423E42"/>
          </a:solidFill>
          <a:ln>
            <a:solidFill>
              <a:srgbClr val="423E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49457" y="2137431"/>
            <a:ext cx="113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DDDBCE"/>
                </a:solidFill>
              </a:rPr>
              <a:t>Logo</a:t>
            </a:r>
            <a:endParaRPr kumimoji="1" lang="zh-CN" altLang="en-US" sz="3200" b="1" dirty="0">
              <a:solidFill>
                <a:srgbClr val="DDDBC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97461" y="2855474"/>
            <a:ext cx="1951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423E42"/>
                </a:solidFill>
                <a:latin typeface="+mj-ea"/>
                <a:ea typeface="+mj-ea"/>
              </a:rPr>
              <a:t>Interim report</a:t>
            </a:r>
            <a:endParaRPr kumimoji="1" lang="en-US" altLang="zh-CN" sz="2400" b="1" dirty="0">
              <a:solidFill>
                <a:srgbClr val="423E42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31689" y="3446996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23E42"/>
                </a:solidFill>
                <a:latin typeface="+mj-ea"/>
                <a:ea typeface="+mj-ea"/>
              </a:rPr>
              <a:t>陈述人：</a:t>
            </a:r>
            <a:r>
              <a:rPr kumimoji="1" lang="zh-CN" altLang="en-US" b="1" dirty="0" smtClean="0">
                <a:solidFill>
                  <a:srgbClr val="423E42"/>
                </a:solidFill>
                <a:latin typeface="+mj-ea"/>
                <a:ea typeface="+mj-ea"/>
              </a:rPr>
              <a:t>王博文</a:t>
            </a:r>
            <a:endParaRPr kumimoji="1" lang="zh-CN" altLang="en-US" b="1" dirty="0" smtClean="0">
              <a:solidFill>
                <a:srgbClr val="423E42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99686" y="3461181"/>
            <a:ext cx="22586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423E42"/>
                </a:solidFill>
                <a:latin typeface="+mj-ea"/>
                <a:ea typeface="+mj-ea"/>
              </a:rPr>
              <a:t>陈述时间：</a:t>
            </a:r>
            <a:r>
              <a:rPr kumimoji="1" lang="en-US" altLang="zh-CN" b="1" dirty="0" smtClean="0">
                <a:solidFill>
                  <a:srgbClr val="423E42"/>
                </a:solidFill>
                <a:latin typeface="+mj-ea"/>
              </a:rPr>
              <a:t>2021.11.8</a:t>
            </a:r>
            <a:endParaRPr kumimoji="1" lang="en-US" altLang="zh-CN" b="1" dirty="0">
              <a:solidFill>
                <a:srgbClr val="423E42"/>
              </a:solidFill>
              <a:latin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64810" y="3903345"/>
            <a:ext cx="449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b="1" dirty="0" smtClean="0">
                <a:solidFill>
                  <a:srgbClr val="423E42"/>
                </a:solidFill>
                <a:latin typeface="+mj-ea"/>
                <a:ea typeface="+mj-ea"/>
              </a:rPr>
              <a:t>小组成员：王博文，魏旭东</a:t>
            </a:r>
            <a:endParaRPr kumimoji="1" lang="zh-CN" altLang="en-US" b="1" dirty="0" smtClean="0">
              <a:solidFill>
                <a:srgbClr val="423E4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3525" y="116205"/>
            <a:ext cx="99358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int get_null_count() {</a:t>
            </a:r>
            <a:r>
              <a:rPr lang="en-US" altLang="zh-CN">
                <a:sym typeface="+mn-ea"/>
              </a:rPr>
              <a:t>                                        </a:t>
            </a:r>
            <a:r>
              <a:rPr lang="zh-CN" altLang="en-US">
                <a:solidFill>
                  <a:schemeClr val="accent5"/>
                </a:solidFill>
                <a:sym typeface="+mn-ea"/>
              </a:rPr>
              <a:t>获取空位置，返回一个</a:t>
            </a:r>
            <a:r>
              <a:rPr lang="en-US" altLang="zh-CN">
                <a:solidFill>
                  <a:schemeClr val="accent5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accent5"/>
                </a:solidFill>
                <a:sym typeface="+mn-ea"/>
              </a:rPr>
              <a:t>即为有几个空位置</a:t>
            </a:r>
            <a:endParaRPr lang="zh-CN" altLang="en-US"/>
          </a:p>
          <a:p>
            <a:r>
              <a:rPr lang="zh-CN" altLang="en-US">
                <a:sym typeface="+mn-ea"/>
              </a:rPr>
              <a:t>    int n = 0;</a:t>
            </a:r>
            <a:endParaRPr lang="zh-CN" altLang="en-US"/>
          </a:p>
          <a:p>
            <a:r>
              <a:rPr lang="zh-CN" altLang="en-US">
                <a:sym typeface="+mn-ea"/>
              </a:rPr>
              <a:t>    int i;</a:t>
            </a:r>
            <a:endParaRPr lang="zh-CN" altLang="en-US"/>
          </a:p>
          <a:p>
            <a:r>
              <a:rPr lang="zh-CN" altLang="en-US">
                <a:sym typeface="+mn-ea"/>
              </a:rPr>
              <a:t>    for (i = 0; i &lt; 4; </a:t>
            </a:r>
            <a:r>
              <a:rPr lang="en-US" altLang="zh-CN">
                <a:sym typeface="+mn-ea"/>
              </a:rPr>
              <a:t>i++</a:t>
            </a:r>
            <a:r>
              <a:rPr lang="zh-CN" altLang="en-US">
                <a:sym typeface="+mn-ea"/>
              </a:rPr>
              <a:t>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for (int j = 0; j &lt; 4; j</a:t>
            </a:r>
            <a:r>
              <a:rPr lang="en-US" altLang="zh-CN">
                <a:sym typeface="+mn-ea"/>
              </a:rPr>
              <a:t>++</a:t>
            </a:r>
            <a:r>
              <a:rPr lang="zh-CN" altLang="en-US">
                <a:sym typeface="+mn-ea"/>
              </a:rPr>
              <a:t>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if(board[i][j] == 0)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n++;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n;</a:t>
            </a:r>
            <a:endParaRPr lang="zh-CN" altLang="en-US"/>
          </a:p>
          <a:p>
            <a:endParaRPr lang="zh-CN" altLang="en-US"/>
          </a:p>
          <a:p>
            <a:pPr algn="l">
              <a:buClrTx/>
              <a:buSzTx/>
              <a:buFontTx/>
            </a:pPr>
            <a:r>
              <a:rPr lang="zh-CN" altLang="en-US"/>
              <a:t>void add_rand_num() {</a:t>
            </a:r>
            <a:r>
              <a:rPr lang="en-US" altLang="zh-CN"/>
              <a:t>                                   </a:t>
            </a:r>
            <a:endParaRPr lang="zh-CN" altLang="en-US">
              <a:solidFill>
                <a:schemeClr val="accent5"/>
              </a:solidFill>
            </a:endParaRPr>
          </a:p>
          <a:p>
            <a:r>
              <a:rPr lang="zh-CN" altLang="en-US"/>
              <a:t>    srand((unsigned int) time(0));</a:t>
            </a:r>
            <a:r>
              <a:rPr lang="en-US" altLang="zh-CN"/>
              <a:t>                       </a:t>
            </a:r>
            <a:r>
              <a:rPr lang="zh-CN" altLang="en-US">
                <a:solidFill>
                  <a:schemeClr val="accent5"/>
                </a:solidFill>
              </a:rPr>
              <a:t>重新用时间播种</a:t>
            </a:r>
            <a:endParaRPr lang="zh-CN" altLang="en-US"/>
          </a:p>
          <a:p>
            <a:r>
              <a:rPr lang="zh-CN" altLang="en-US"/>
              <a:t>    int n = rand() % get_null_count(); </a:t>
            </a:r>
            <a:r>
              <a:rPr lang="en-US" altLang="zh-CN"/>
              <a:t>                 </a:t>
            </a:r>
            <a:r>
              <a:rPr lang="zh-CN" altLang="en-US">
                <a:solidFill>
                  <a:schemeClr val="accent5"/>
                </a:solidFill>
              </a:rPr>
              <a:t>确定在何处空位置生成随机数，</a:t>
            </a:r>
            <a:r>
              <a:rPr lang="en-US" altLang="zh-CN">
                <a:solidFill>
                  <a:schemeClr val="accent5"/>
                </a:solidFill>
              </a:rPr>
              <a:t>n</a:t>
            </a:r>
            <a:r>
              <a:rPr lang="zh-CN" altLang="en-US">
                <a:solidFill>
                  <a:schemeClr val="accent5"/>
                </a:solidFill>
              </a:rPr>
              <a:t>为第几个空位置</a:t>
            </a:r>
            <a:endParaRPr lang="zh-CN" altLang="en-US"/>
          </a:p>
          <a:p>
            <a:r>
              <a:rPr lang="zh-CN" altLang="en-US"/>
              <a:t>    int i;</a:t>
            </a:r>
            <a:endParaRPr lang="zh-CN" altLang="en-US"/>
          </a:p>
          <a:p>
            <a:r>
              <a:rPr lang="zh-CN" altLang="en-US"/>
              <a:t>    for (i = 0; i &lt; 4; </a:t>
            </a:r>
            <a:r>
              <a:rPr lang="en-US" altLang="zh-CN"/>
              <a:t>i++</a:t>
            </a:r>
            <a:r>
              <a:rPr lang="zh-CN" altLang="en-US"/>
              <a:t>) {</a:t>
            </a:r>
            <a:endParaRPr lang="zh-CN" altLang="en-US"/>
          </a:p>
          <a:p>
            <a:r>
              <a:rPr lang="zh-CN" altLang="en-US"/>
              <a:t>        for (</a:t>
            </a:r>
            <a:r>
              <a:rPr lang="en-US" altLang="zh-CN"/>
              <a:t>int </a:t>
            </a:r>
            <a:r>
              <a:rPr lang="zh-CN" altLang="en-US"/>
              <a:t>j = 0; j &lt; 4; </a:t>
            </a:r>
            <a:r>
              <a:rPr lang="en-US" altLang="zh-CN"/>
              <a:t>j++</a:t>
            </a:r>
            <a:r>
              <a:rPr lang="zh-CN" altLang="en-US"/>
              <a:t>) { </a:t>
            </a:r>
            <a:r>
              <a:rPr lang="zh-CN" altLang="en-US">
                <a:solidFill>
                  <a:schemeClr val="accent5"/>
                </a:solidFill>
              </a:rPr>
              <a:t> </a:t>
            </a:r>
            <a:r>
              <a:rPr lang="en-US" altLang="zh-CN">
                <a:solidFill>
                  <a:schemeClr val="accent5"/>
                </a:solidFill>
              </a:rPr>
              <a:t>                        </a:t>
            </a:r>
            <a:r>
              <a:rPr lang="zh-CN" altLang="en-US">
                <a:solidFill>
                  <a:schemeClr val="accent5"/>
                </a:solidFill>
              </a:rPr>
              <a:t>定位待生成的位置 </a:t>
            </a:r>
            <a:endParaRPr lang="zh-CN" altLang="en-US"/>
          </a:p>
          <a:p>
            <a:r>
              <a:rPr lang="zh-CN" altLang="en-US"/>
              <a:t>            if (board[i][j] == 0 &amp;&amp; n-- == 0) {</a:t>
            </a:r>
            <a:r>
              <a:rPr lang="en-US" altLang="zh-CN"/>
              <a:t>       </a:t>
            </a:r>
            <a:r>
              <a:rPr lang="zh-CN" altLang="en-US">
                <a:solidFill>
                  <a:schemeClr val="accent5"/>
                </a:solidFill>
              </a:rPr>
              <a:t>把那些为为零的位置遍历，直到n=0</a:t>
            </a:r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                board[i][j] = (rand() % 10 ? 2 : 4);  </a:t>
            </a:r>
            <a:r>
              <a:rPr lang="en-US" altLang="zh-CN"/>
              <a:t>    </a:t>
            </a:r>
            <a:r>
              <a:rPr lang="zh-CN" altLang="en-US">
                <a:solidFill>
                  <a:schemeClr val="accent5"/>
                </a:solidFill>
              </a:rPr>
              <a:t>生成数字2或4，生成概率为9:1 </a:t>
            </a:r>
            <a:endParaRPr lang="zh-CN" altLang="en-US"/>
          </a:p>
          <a:p>
            <a:r>
              <a:rPr lang="zh-CN" altLang="en-US"/>
              <a:t>                return;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380" y="-27305"/>
            <a:ext cx="1191450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void move_left() {</a:t>
            </a:r>
            <a:endParaRPr lang="zh-CN" altLang="en-US" sz="1600"/>
          </a:p>
          <a:p>
            <a:pPr algn="l"/>
            <a:r>
              <a:rPr lang="zh-CN" altLang="en-US" sz="1600"/>
              <a:t>    /* 变量i用来遍历行项的下标，并且在移动时所有行相互独立，互不影响 */</a:t>
            </a:r>
            <a:endParaRPr lang="zh-CN" altLang="en-US" sz="1600"/>
          </a:p>
          <a:p>
            <a:pPr algn="l"/>
            <a:r>
              <a:rPr lang="zh-CN" altLang="en-US" sz="1600"/>
              <a:t>    int i;</a:t>
            </a:r>
            <a:endParaRPr lang="zh-CN" altLang="en-US" sz="1600"/>
          </a:p>
          <a:p>
            <a:pPr algn="l"/>
            <a:r>
              <a:rPr lang="zh-CN" altLang="en-US" sz="1600"/>
              <a:t>    for (i = 0; i &lt; 4; ++i) {</a:t>
            </a:r>
            <a:endParaRPr lang="zh-CN" altLang="en-US" sz="1600"/>
          </a:p>
          <a:p>
            <a:pPr algn="l"/>
            <a:r>
              <a:rPr lang="zh-CN" altLang="en-US" sz="1600"/>
              <a:t>        /* 变量j为列下标，变量k为待比较（合并）项的下标，循环进入时k&lt;j */</a:t>
            </a:r>
            <a:endParaRPr lang="zh-CN" altLang="en-US" sz="1600"/>
          </a:p>
          <a:p>
            <a:pPr algn="l"/>
            <a:r>
              <a:rPr lang="zh-CN" altLang="en-US" sz="1600"/>
              <a:t>        int j, k;</a:t>
            </a:r>
            <a:endParaRPr lang="zh-CN" altLang="en-US" sz="1600"/>
          </a:p>
          <a:p>
            <a:pPr algn="l"/>
            <a:r>
              <a:rPr lang="zh-CN" altLang="en-US" sz="1600"/>
              <a:t>        for (j = 1, k = 0; j &lt; 4; ++j) {</a:t>
            </a:r>
            <a:endParaRPr lang="zh-CN" altLang="en-US" sz="1600"/>
          </a:p>
          <a:p>
            <a:pPr algn="l"/>
            <a:r>
              <a:rPr lang="zh-CN" altLang="en-US" sz="1600"/>
              <a:t>            if (board[i][j] &gt; 0) /* 找出k后面第一个不为空的项，下标为j，之后分三种情况 */</a:t>
            </a:r>
            <a:endParaRPr lang="zh-CN" altLang="en-US" sz="1600"/>
          </a:p>
          <a:p>
            <a:pPr algn="l"/>
            <a:r>
              <a:rPr lang="zh-CN" altLang="en-US" sz="1600"/>
              <a:t>            {</a:t>
            </a:r>
            <a:endParaRPr lang="zh-CN" altLang="en-US" sz="1600"/>
          </a:p>
          <a:p>
            <a:pPr algn="l"/>
            <a:r>
              <a:rPr lang="zh-CN" altLang="en-US" sz="1600"/>
              <a:t>                if (board[i][k] == board[i][j]) {</a:t>
            </a:r>
            <a:endParaRPr lang="zh-CN" altLang="en-US" sz="1600"/>
          </a:p>
          <a:p>
            <a:pPr algn="l"/>
            <a:r>
              <a:rPr lang="zh-CN" altLang="en-US" sz="1600"/>
              <a:t>                    board[i][k--] *= 2;</a:t>
            </a:r>
            <a:endParaRPr lang="zh-CN" altLang="en-US" sz="1600"/>
          </a:p>
          <a:p>
            <a:pPr algn="l"/>
            <a:r>
              <a:rPr lang="zh-CN" altLang="en-US" sz="1600"/>
              <a:t>	</a:t>
            </a:r>
            <a:r>
              <a:rPr lang="en-US" altLang="zh-CN" sz="1600"/>
              <a:t>  </a:t>
            </a:r>
            <a:r>
              <a:rPr lang="zh-CN" altLang="en-US" sz="1600"/>
              <a:t>  board[i][j] = 0;</a:t>
            </a:r>
            <a:endParaRPr lang="zh-CN" altLang="en-US" sz="1600"/>
          </a:p>
          <a:p>
            <a:pPr algn="l"/>
            <a:r>
              <a:rPr lang="zh-CN" altLang="en-US" sz="1600"/>
              <a:t>                } else if (board[i][k] == 0) {</a:t>
            </a:r>
            <a:endParaRPr lang="zh-CN" altLang="en-US" sz="1600"/>
          </a:p>
          <a:p>
            <a:pPr algn="l"/>
            <a:r>
              <a:rPr lang="zh-CN" altLang="en-US" sz="1600"/>
              <a:t>                    /* 情况2：k项为空，则把j项赋值给k项，相当于j方块移动到k方块 */</a:t>
            </a:r>
            <a:endParaRPr lang="zh-CN" altLang="en-US" sz="1600"/>
          </a:p>
          <a:p>
            <a:pPr algn="l"/>
            <a:r>
              <a:rPr lang="zh-CN" altLang="en-US" sz="1600"/>
              <a:t>                    board[i][k] = board[i][j];</a:t>
            </a:r>
            <a:endParaRPr lang="zh-CN" altLang="en-US" sz="1600"/>
          </a:p>
          <a:p>
            <a:pPr algn="l"/>
            <a:r>
              <a:rPr lang="zh-CN" altLang="en-US" sz="1600"/>
              <a:t>                    board[i][j] = 0;</a:t>
            </a:r>
            <a:endParaRPr lang="zh-CN" altLang="en-US" sz="1600"/>
          </a:p>
          <a:p>
            <a:pPr algn="l"/>
            <a:r>
              <a:rPr lang="zh-CN" altLang="en-US" sz="1600"/>
              <a:t>                } } else {</a:t>
            </a:r>
            <a:endParaRPr lang="zh-CN" altLang="en-US" sz="1600"/>
          </a:p>
          <a:p>
            <a:pPr algn="l"/>
            <a:r>
              <a:rPr lang="zh-CN" altLang="en-US" sz="1600"/>
              <a:t>                    /* 情况3：k项不为空，且和j项不相等，此时把j项赋值给k+1项，相当于移动到k+1的位置 */</a:t>
            </a:r>
            <a:endParaRPr lang="zh-CN" altLang="en-US" sz="1600"/>
          </a:p>
          <a:p>
            <a:pPr algn="l"/>
            <a:r>
              <a:rPr lang="zh-CN" altLang="en-US" sz="1600"/>
              <a:t>                    board[i][++k] = board[i][j];</a:t>
            </a:r>
            <a:endParaRPr lang="zh-CN" altLang="en-US" sz="1600"/>
          </a:p>
          <a:p>
            <a:pPr algn="l"/>
            <a:r>
              <a:rPr lang="zh-CN" altLang="en-US" sz="1600"/>
              <a:t>                    if (j != k) {</a:t>
            </a:r>
            <a:endParaRPr lang="zh-CN" altLang="en-US" sz="1600"/>
          </a:p>
          <a:p>
            <a:pPr algn="l"/>
            <a:r>
              <a:rPr lang="zh-CN" altLang="en-US" sz="1600"/>
              <a:t>                        /* 判断j项和k项是否原先就挨在一起，若不是则把j项赋值为空（值为0） */</a:t>
            </a:r>
            <a:endParaRPr lang="zh-CN" altLang="en-US" sz="1600"/>
          </a:p>
          <a:p>
            <a:pPr algn="l"/>
            <a:r>
              <a:rPr lang="zh-CN" altLang="en-US" sz="1600"/>
              <a:t>                        board[i][j] = 0;</a:t>
            </a:r>
            <a:endParaRPr lang="zh-CN" altLang="en-US" sz="1600"/>
          </a:p>
          <a:p>
            <a:pPr algn="l"/>
            <a:r>
              <a:rPr lang="zh-CN" altLang="en-US" sz="1600"/>
              <a:t>                        if_need_add_num = 1;</a:t>
            </a:r>
            <a:endParaRPr lang="zh-CN" altLang="en-US" sz="1600"/>
          </a:p>
          <a:p>
            <a:pPr algn="l"/>
            <a:r>
              <a:rPr lang="zh-CN" altLang="en-US" sz="1600"/>
              <a:t>                    }            }</a:t>
            </a:r>
            <a:endParaRPr lang="zh-CN" altLang="en-US" sz="1600"/>
          </a:p>
          <a:p>
            <a:pPr algn="l"/>
            <a:r>
              <a:rPr lang="zh-CN" altLang="en-US" sz="1600"/>
              <a:t>        }</a:t>
            </a:r>
            <a:endParaRPr lang="zh-CN" altLang="en-US" sz="1600"/>
          </a:p>
          <a:p>
            <a:pPr algn="l"/>
            <a:r>
              <a:rPr lang="zh-CN" altLang="en-US" sz="1600"/>
              <a:t>    }</a:t>
            </a:r>
            <a:endParaRPr lang="zh-CN" altLang="en-US" sz="1600"/>
          </a:p>
          <a:p>
            <a:pPr algn="l"/>
            <a:r>
              <a:rPr lang="zh-CN" altLang="en-US" sz="1600"/>
              <a:t>}</a:t>
            </a:r>
            <a:endParaRPr lang="zh-CN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63" y="44450"/>
            <a:ext cx="6456363" cy="68580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55440" y="1124744"/>
            <a:ext cx="4032448" cy="4865772"/>
          </a:xfrm>
          <a:prstGeom prst="rect">
            <a:avLst/>
          </a:prstGeom>
          <a:noFill/>
          <a:ln w="66675">
            <a:solidFill>
              <a:srgbClr val="9F9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94020" y="893911"/>
            <a:ext cx="1097280" cy="460375"/>
          </a:xfrm>
          <a:prstGeom prst="rect">
            <a:avLst/>
          </a:prstGeom>
          <a:solidFill>
            <a:srgbClr val="423E42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计划表</a:t>
            </a:r>
            <a:endParaRPr kumimoji="1" lang="zh-CN" altLang="en-US" sz="2400" dirty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00281" y="1484025"/>
            <a:ext cx="8724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plan</a:t>
            </a:r>
            <a:endParaRPr kumimoji="1" lang="en-US" altLang="zh-CN" sz="2800" dirty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11" name="组 10"/>
          <p:cNvGrpSpPr>
            <a:grpSpLocks noChangeAspect="1"/>
          </p:cNvGrpSpPr>
          <p:nvPr/>
        </p:nvGrpSpPr>
        <p:grpSpPr>
          <a:xfrm>
            <a:off x="4841807" y="5326003"/>
            <a:ext cx="226078" cy="457200"/>
            <a:chOff x="6382023" y="881581"/>
            <a:chExt cx="218033" cy="440931"/>
          </a:xfrm>
        </p:grpSpPr>
        <p:sp>
          <p:nvSpPr>
            <p:cNvPr id="12" name="三角形 11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 rot="10800000">
            <a:off x="1084736" y="2355639"/>
            <a:ext cx="225937" cy="456916"/>
            <a:chOff x="6382023" y="881581"/>
            <a:chExt cx="218033" cy="440931"/>
          </a:xfrm>
        </p:grpSpPr>
        <p:sp>
          <p:nvSpPr>
            <p:cNvPr id="15" name="三角形 14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9" name="直线连接符 18"/>
          <p:cNvCxnSpPr/>
          <p:nvPr/>
        </p:nvCxnSpPr>
        <p:spPr>
          <a:xfrm>
            <a:off x="3112769" y="5733256"/>
            <a:ext cx="1512000" cy="0"/>
          </a:xfrm>
          <a:prstGeom prst="line">
            <a:avLst/>
          </a:prstGeom>
          <a:ln w="12700">
            <a:solidFill>
              <a:srgbClr val="9F9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105899" y="1103580"/>
            <a:ext cx="24237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DDDBCE"/>
                </a:solidFill>
              </a:rPr>
              <a:t>ADDYOUR TITLE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7760" y="2467610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一、棋盘的制定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9515" y="2924810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二、随机数的运用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1270" y="3419475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三、平移的代码实现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71270" y="3861435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四、判断输赢的条件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71270" y="4349750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五、对文件进行操作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55370" y="4838065"/>
            <a:ext cx="272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六、清屏的实现</a:t>
            </a:r>
            <a:endParaRPr kumimoji="1" lang="en-US" altLang="zh-CN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34460" y="2813050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17950" y="3298825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17950" y="2366010"/>
            <a:ext cx="1322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88070" y="1160145"/>
            <a:ext cx="1290320" cy="4886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7200">
                <a:latin typeface="方正舒体" panose="02010601030101010101" charset="-122"/>
                <a:ea typeface="方正舒体" panose="02010601030101010101" charset="-122"/>
              </a:rPr>
              <a:t>任重而道远</a:t>
            </a:r>
            <a:endParaRPr lang="zh-CN" altLang="en-US" sz="7200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35" y="620395"/>
            <a:ext cx="7045325" cy="5406390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2192606" y="1447616"/>
            <a:ext cx="1817186" cy="671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301633" y="2343741"/>
            <a:ext cx="367240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425869" y="3077957"/>
            <a:ext cx="1512168" cy="0"/>
          </a:xfrm>
          <a:prstGeom prst="line">
            <a:avLst/>
          </a:prstGeom>
          <a:ln w="63500">
            <a:solidFill>
              <a:srgbClr val="A09D7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34536" y="1711547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改进措施</a:t>
            </a:r>
            <a:endParaRPr kumimoji="1" lang="zh-CN" altLang="en-US" sz="3600" dirty="0" smtClean="0"/>
          </a:p>
        </p:txBody>
      </p:sp>
      <p:sp>
        <p:nvSpPr>
          <p:cNvPr id="3" name="矩形 2"/>
          <p:cNvSpPr/>
          <p:nvPr/>
        </p:nvSpPr>
        <p:spPr>
          <a:xfrm>
            <a:off x="3992880" y="457835"/>
            <a:ext cx="7535545" cy="5788025"/>
          </a:xfrm>
          <a:prstGeom prst="rect">
            <a:avLst/>
          </a:prstGeom>
          <a:noFill/>
          <a:ln w="76200">
            <a:solidFill>
              <a:srgbClr val="42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直角三角形 18"/>
          <p:cNvSpPr/>
          <p:nvPr/>
        </p:nvSpPr>
        <p:spPr>
          <a:xfrm>
            <a:off x="5159896" y="3751872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0163288" y="699776"/>
            <a:ext cx="757248" cy="757248"/>
          </a:xfrm>
          <a:prstGeom prst="rtTriangle">
            <a:avLst/>
          </a:prstGeom>
          <a:solidFill>
            <a:srgbClr val="A09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96688" y="-27255"/>
            <a:ext cx="12385376" cy="7165367"/>
          </a:xfrm>
          <a:prstGeom prst="rect">
            <a:avLst/>
          </a:prstGeom>
          <a:solidFill>
            <a:srgbClr val="DDDB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7435" y="2997200"/>
            <a:ext cx="2808605" cy="3033395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95665" y="2962910"/>
            <a:ext cx="2807970" cy="3155315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38250" y="3044190"/>
            <a:ext cx="364490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7327" y="3044263"/>
            <a:ext cx="426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1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27455" y="3547110"/>
            <a:ext cx="1527175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48486" y="3533025"/>
            <a:ext cx="14852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DDDBCE"/>
                </a:solidFill>
              </a:rPr>
              <a:t>美化棋盘</a:t>
            </a:r>
            <a:r>
              <a:rPr kumimoji="1" lang="en-US" altLang="zh-CN" sz="2400" dirty="0">
                <a:solidFill>
                  <a:srgbClr val="DDDBCE"/>
                </a:solidFill>
              </a:rPr>
              <a:t>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74735" y="3068955"/>
            <a:ext cx="437515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91922" y="3086882"/>
            <a:ext cx="426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3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13470" y="3533140"/>
            <a:ext cx="1385570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696817" y="354699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DDDBCE"/>
                </a:solidFill>
              </a:rPr>
              <a:t>代码优化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3441" y="4327360"/>
            <a:ext cx="28083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23E42"/>
                </a:solidFill>
              </a:rPr>
              <a:t>可以用一些操作使棋盘与数字颜色多样化，不同的数字拥有不同的颜色，让玩家更有成就感</a:t>
            </a:r>
            <a:r>
              <a:rPr kumimoji="1" lang="en-US" altLang="zh-CN" dirty="0">
                <a:solidFill>
                  <a:srgbClr val="423E42"/>
                </a:solidFill>
              </a:rPr>
              <a:t>.</a:t>
            </a:r>
            <a:endParaRPr kumimoji="1" lang="en-US" altLang="zh-CN" dirty="0">
              <a:solidFill>
                <a:srgbClr val="423E4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3000" y="969645"/>
            <a:ext cx="1485265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84351" y="96445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1" lang="zh-CN" altLang="en-US" sz="2400" dirty="0">
                <a:solidFill>
                  <a:srgbClr val="DDDBCE"/>
                </a:solidFill>
              </a:rPr>
              <a:t>改进</a:t>
            </a:r>
            <a:r>
              <a:rPr kumimoji="1" lang="zh-CN" altLang="en-US" sz="2400" dirty="0">
                <a:solidFill>
                  <a:srgbClr val="DDDBCE"/>
                </a:solidFill>
              </a:rPr>
              <a:t>措施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19185" y="4364990"/>
            <a:ext cx="2407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优化代码，不使其过分的冗杂，且更容易人其他人</a:t>
            </a:r>
            <a:r>
              <a:rPr lang="zh-CN" altLang="en-US"/>
              <a:t>看懂。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25695" y="3052445"/>
            <a:ext cx="2808605" cy="3033395"/>
          </a:xfrm>
          <a:prstGeom prst="rect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65587" y="3099508"/>
            <a:ext cx="426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400" dirty="0" smtClean="0">
                <a:solidFill>
                  <a:srgbClr val="DDDBCE"/>
                </a:solidFill>
              </a:rPr>
              <a:t>1 </a:t>
            </a:r>
            <a:endParaRPr kumimoji="1" lang="en-US" altLang="zh-CN" sz="2400" dirty="0" smtClean="0">
              <a:solidFill>
                <a:srgbClr val="DDDBC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6746" y="3588270"/>
            <a:ext cx="1485265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1" lang="zh-CN" altLang="en-US" sz="2400" dirty="0">
                <a:solidFill>
                  <a:srgbClr val="DDDBCE"/>
                </a:solidFill>
              </a:rPr>
              <a:t>美化棋盘</a:t>
            </a:r>
            <a:r>
              <a:rPr kumimoji="1" lang="en-US" altLang="zh-CN" sz="2400" dirty="0">
                <a:solidFill>
                  <a:srgbClr val="DDDBCE"/>
                </a:solidFill>
              </a:rPr>
              <a:t> </a:t>
            </a:r>
            <a:endParaRPr kumimoji="1" lang="en-US" altLang="zh-CN" sz="2400" dirty="0">
              <a:solidFill>
                <a:srgbClr val="DDDBC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61701" y="4382605"/>
            <a:ext cx="2808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dirty="0">
                <a:solidFill>
                  <a:srgbClr val="423E42"/>
                </a:solidFill>
              </a:rPr>
              <a:t>在表格的上方增加一栏得分栏与历史记录，使其更具趣味性与</a:t>
            </a:r>
            <a:r>
              <a:rPr kumimoji="1" lang="zh-CN" altLang="en-US" dirty="0">
                <a:solidFill>
                  <a:srgbClr val="423E42"/>
                </a:solidFill>
              </a:rPr>
              <a:t>挑战性。</a:t>
            </a:r>
            <a:endParaRPr kumimoji="1" lang="zh-CN" altLang="en-US" dirty="0">
              <a:solidFill>
                <a:srgbClr val="423E4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70475" y="3101340"/>
            <a:ext cx="437515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070475" y="3588385"/>
            <a:ext cx="2045335" cy="431800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106670" y="3101340"/>
            <a:ext cx="153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dirty="0">
                <a:solidFill>
                  <a:srgbClr val="DDDBCE"/>
                </a:solidFill>
              </a:rPr>
              <a:t>2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089525" y="358838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sz="2400" dirty="0">
                <a:solidFill>
                  <a:srgbClr val="DDDBCE"/>
                </a:solidFill>
              </a:rPr>
              <a:t>增加得分栏</a:t>
            </a:r>
            <a:endParaRPr kumimoji="1" lang="zh-CN" altLang="en-US" sz="2400" dirty="0">
              <a:solidFill>
                <a:srgbClr val="DDDBC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 b="-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7b0a2020202022776f7264617274223a20227b5c2269645c223a343634343336392c5c227469645c223a31333437387d220a7d0a"/>
          <p:cNvSpPr/>
          <p:nvPr/>
        </p:nvSpPr>
        <p:spPr>
          <a:xfrm>
            <a:off x="1991995" y="1700530"/>
            <a:ext cx="8089900" cy="24765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>
              <a:contourClr>
                <a:srgbClr val="EA8080"/>
              </a:contourClr>
            </a:sp3d>
          </a:bodyPr>
          <a:p>
            <a:pPr algn="ctr"/>
            <a:r>
              <a:rPr lang="zh-CN" altLang="en-US" sz="15500" b="1">
                <a:ln w="25400" cmpd="sng">
                  <a:solidFill>
                    <a:srgbClr val="F9FBFA"/>
                  </a:solidFill>
                  <a:prstDash val="solid"/>
                </a:ln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effectLst>
                  <a:innerShdw blurRad="63500" dist="50800" dir="16200000">
                    <a:srgbClr val="B80000">
                      <a:alpha val="66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汉仪琥珀体简" charset="0"/>
                <a:ea typeface="汉仪琥珀体简" charset="0"/>
              </a:rPr>
              <a:t>感谢观看</a:t>
            </a:r>
            <a:endParaRPr lang="zh-CN" altLang="en-US" sz="15500" b="1">
              <a:ln w="25400" cmpd="sng">
                <a:solidFill>
                  <a:srgbClr val="F9FBFA"/>
                </a:solidFill>
                <a:prstDash val="solid"/>
              </a:ln>
              <a:gradFill>
                <a:gsLst>
                  <a:gs pos="0">
                    <a:srgbClr val="FBFB11"/>
                  </a:gs>
                  <a:gs pos="100000">
                    <a:srgbClr val="838309"/>
                  </a:gs>
                </a:gsLst>
                <a:lin scaled="0"/>
              </a:gradFill>
              <a:effectLst>
                <a:innerShdw blurRad="63500" dist="50800" dir="16200000">
                  <a:srgbClr val="B80000">
                    <a:alpha val="66000"/>
                  </a:srgbClr>
                </a:innerShdw>
                <a:reflection blurRad="6350" stA="55000" endA="300" endPos="45500" dir="5400000" sy="-100000" algn="bl" rotWithShape="0"/>
              </a:effectLst>
              <a:latin typeface="汉仪琥珀体简" charset="0"/>
              <a:ea typeface="汉仪琥珀体简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54083"/>
            <a:ext cx="5514047" cy="514983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 rot="16200000">
            <a:off x="1703372" y="2188978"/>
            <a:ext cx="5149837" cy="2471514"/>
          </a:xfrm>
          <a:prstGeom prst="triangle">
            <a:avLst/>
          </a:prstGeom>
          <a:solidFill>
            <a:srgbClr val="9F9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6200000">
            <a:off x="4295186" y="3029472"/>
            <a:ext cx="1647200" cy="790524"/>
          </a:xfrm>
          <a:prstGeom prst="triangle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 rot="16200000">
            <a:off x="3857734" y="2790991"/>
            <a:ext cx="5197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rgbClr val="9F9A77"/>
                </a:solidFill>
              </a:rPr>
              <a:t>CONTENTS</a:t>
            </a:r>
            <a:endParaRPr kumimoji="1" lang="zh-CN" altLang="en-US" sz="8000" dirty="0">
              <a:solidFill>
                <a:srgbClr val="9F9A77"/>
              </a:solidFill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7153655" y="2052029"/>
            <a:ext cx="218033" cy="440931"/>
            <a:chOff x="6382023" y="881581"/>
            <a:chExt cx="218033" cy="440931"/>
          </a:xfrm>
        </p:grpSpPr>
        <p:sp>
          <p:nvSpPr>
            <p:cNvPr id="35" name="三角形 34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三角形 35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153655" y="3222477"/>
            <a:ext cx="218033" cy="440931"/>
            <a:chOff x="6382023" y="881581"/>
            <a:chExt cx="218033" cy="440931"/>
          </a:xfrm>
        </p:grpSpPr>
        <p:sp>
          <p:nvSpPr>
            <p:cNvPr id="38" name="三角形 37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三角形 38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163180" y="4393560"/>
            <a:ext cx="218033" cy="440931"/>
            <a:chOff x="6382023" y="881581"/>
            <a:chExt cx="218033" cy="440931"/>
          </a:xfrm>
        </p:grpSpPr>
        <p:sp>
          <p:nvSpPr>
            <p:cNvPr id="41" name="三角形 40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三角形 41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481720" y="1998715"/>
            <a:ext cx="22498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问题描述</a:t>
            </a:r>
            <a:endParaRPr kumimoji="1" lang="zh-CN" altLang="en-US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r>
              <a:rPr kumimoji="1"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Problem description</a:t>
            </a:r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81720" y="3169163"/>
            <a:ext cx="20707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研究方案</a:t>
            </a:r>
            <a:endParaRPr kumimoji="1" lang="zh-CN" altLang="en-US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r>
              <a:rPr kumimoji="1"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Research program</a:t>
            </a:r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481720" y="4339611"/>
            <a:ext cx="19075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当前进展</a:t>
            </a:r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r>
              <a:rPr kumimoji="1"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Current progress</a:t>
            </a:r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kumimoji="1"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2785" y="1873250"/>
            <a:ext cx="1875155" cy="30175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1000"/>
              <a:t>目录</a:t>
            </a:r>
            <a:endParaRPr lang="zh-CN" altLang="en-US" sz="110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" name="组 27"/>
          <p:cNvGrpSpPr/>
          <p:nvPr/>
        </p:nvGrpSpPr>
        <p:grpSpPr>
          <a:xfrm>
            <a:off x="1552575" y="2130425"/>
            <a:ext cx="2453005" cy="2821940"/>
            <a:chOff x="911424" y="2348880"/>
            <a:chExt cx="1296144" cy="1545902"/>
          </a:xfrm>
        </p:grpSpPr>
        <p:sp>
          <p:nvSpPr>
            <p:cNvPr id="8" name="椭圆 7"/>
            <p:cNvSpPr/>
            <p:nvPr/>
          </p:nvSpPr>
          <p:spPr>
            <a:xfrm>
              <a:off x="911424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1234140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7626" y="2705245"/>
              <a:ext cx="543739" cy="60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6600" dirty="0" smtClean="0">
                  <a:solidFill>
                    <a:srgbClr val="DDDBCE"/>
                  </a:solidFill>
                </a:rPr>
                <a:t>壹</a:t>
              </a:r>
              <a:endParaRPr kumimoji="1" lang="zh-CN" altLang="en-US" sz="6600" dirty="0" smtClean="0">
                <a:solidFill>
                  <a:srgbClr val="DDDBC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7665" y="2853055"/>
            <a:ext cx="460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问题描述</a:t>
            </a:r>
            <a:endParaRPr lang="zh-CN" altLang="en-US"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A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1704" y="1332764"/>
            <a:ext cx="504056" cy="314096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8365" y="318497"/>
            <a:ext cx="1461565" cy="1461565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29365" y="1332764"/>
            <a:ext cx="8029778" cy="4192472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9830" y="1294958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>
                <a:solidFill>
                  <a:srgbClr val="9F9A77"/>
                </a:solidFill>
                <a:latin typeface="+mn-ea"/>
                <a:cs typeface="微软雅黑" panose="020B0503020204020204" charset="-122"/>
              </a:rPr>
              <a:t>“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52270" y="4436786"/>
            <a:ext cx="170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smtClean="0">
                <a:solidFill>
                  <a:srgbClr val="9F9A77"/>
                </a:solidFill>
                <a:latin typeface="+mn-ea"/>
                <a:cs typeface="微软雅黑" panose="020B0503020204020204" charset="-122"/>
              </a:rPr>
              <a:t>”</a:t>
            </a:r>
            <a:endParaRPr kumimoji="1" lang="zh-CN" altLang="en-US" sz="9600" b="1" dirty="0">
              <a:solidFill>
                <a:srgbClr val="9F9A77"/>
              </a:solidFill>
              <a:latin typeface="+mn-ea"/>
              <a:cs typeface="微软雅黑" panose="020B050302020402020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 rot="10800000">
            <a:off x="2639785" y="548521"/>
            <a:ext cx="533434" cy="1078771"/>
            <a:chOff x="6382023" y="881581"/>
            <a:chExt cx="218033" cy="440931"/>
          </a:xfrm>
        </p:grpSpPr>
        <p:sp>
          <p:nvSpPr>
            <p:cNvPr id="12" name="三角形 11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12"/>
            <p:cNvSpPr>
              <a:spLocks noChangeAspect="1"/>
            </p:cNvSpPr>
            <p:nvPr/>
          </p:nvSpPr>
          <p:spPr>
            <a:xfrm rot="16200000">
              <a:off x="6436850" y="1048046"/>
              <a:ext cx="218411" cy="108000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 rot="16200000">
            <a:off x="-141" y="2719779"/>
            <a:ext cx="2431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Introduction</a:t>
            </a:r>
            <a:endParaRPr kumimoji="1" lang="zh-CN" altLang="en-US" sz="3200" dirty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2983" y="566410"/>
            <a:ext cx="576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前    </a:t>
            </a:r>
            <a:endParaRPr kumimoji="1" lang="en-US" altLang="zh-CN" sz="2800" dirty="0" smtClean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kumimoji="1" lang="zh-CN" altLang="en-US" sz="2800" dirty="0" smtClean="0">
                <a:solidFill>
                  <a:srgbClr val="9F9A7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言</a:t>
            </a:r>
            <a:endParaRPr kumimoji="1" lang="zh-CN" altLang="en-US" sz="2800" dirty="0">
              <a:solidFill>
                <a:srgbClr val="9F9A7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15681" y="2348856"/>
            <a:ext cx="68437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dirty="0">
                <a:solidFill>
                  <a:srgbClr val="DDDBCE"/>
                </a:solidFill>
              </a:rPr>
              <a:t>《2048》 是一款比较流行的数字游戏，最早于2014年3月20日发行</a:t>
            </a:r>
            <a:r>
              <a:rPr kumimoji="1" lang="en-US" dirty="0">
                <a:solidFill>
                  <a:srgbClr val="DDDBCE"/>
                </a:solidFill>
              </a:rPr>
              <a:t>,</a:t>
            </a:r>
            <a:r>
              <a:rPr kumimoji="1" lang="zh-CN" altLang="en-US" dirty="0">
                <a:solidFill>
                  <a:srgbClr val="DDDBCE"/>
                </a:solidFill>
              </a:rPr>
              <a:t>在发行后的几周时间里，它成为了世界范围内的热门话题，而且游玩人数超过了两千三百万。 这样辉煌的成绩源于他规则的简便性与趣味性，虽有难度，但不至于轻易劝退玩家，使玩家成就感</a:t>
            </a:r>
            <a:r>
              <a:rPr kumimoji="1" lang="zh-CN" altLang="en-US" dirty="0">
                <a:solidFill>
                  <a:srgbClr val="DDDBCE"/>
                </a:solidFill>
              </a:rPr>
              <a:t>满满。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pic>
        <p:nvPicPr>
          <p:cNvPr id="4" name="图片 3" descr="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4500" y="2060575"/>
            <a:ext cx="1869440" cy="37401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5325" y="620395"/>
            <a:ext cx="2807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游戏规则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1360" y="2132965"/>
            <a:ext cx="78860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2048游戏共有16个格子，初始时初始数字由2或者4构成。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1、</a:t>
            </a:r>
            <a:r>
              <a:rPr lang="zh-CN" altLang="en-US" sz="2400"/>
              <a:t>选择一个方向滑动，所有格子会向那个方向运动。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2、相同数字的两个格子，相撞时数字会相加。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3、每次滑动时，空白处会随机刷新出一个数字的格子。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4、当界面不可运动时（当界面全部被数字填满时），游戏结束；当界面中最大数字是2048时，游戏胜利。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" name="组 27"/>
          <p:cNvGrpSpPr/>
          <p:nvPr/>
        </p:nvGrpSpPr>
        <p:grpSpPr>
          <a:xfrm>
            <a:off x="1552575" y="2130425"/>
            <a:ext cx="2453005" cy="2821940"/>
            <a:chOff x="911424" y="2348880"/>
            <a:chExt cx="1296144" cy="1545902"/>
          </a:xfrm>
        </p:grpSpPr>
        <p:sp>
          <p:nvSpPr>
            <p:cNvPr id="8" name="椭圆 7"/>
            <p:cNvSpPr/>
            <p:nvPr/>
          </p:nvSpPr>
          <p:spPr>
            <a:xfrm>
              <a:off x="911424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1234140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7626" y="2705245"/>
              <a:ext cx="543739" cy="60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6600" dirty="0" smtClean="0">
                  <a:solidFill>
                    <a:srgbClr val="DDDBCE"/>
                  </a:solidFill>
                </a:rPr>
                <a:t>贰</a:t>
              </a:r>
              <a:endParaRPr kumimoji="1" lang="zh-CN" altLang="en-US" sz="6600" dirty="0" smtClean="0">
                <a:solidFill>
                  <a:srgbClr val="DDDBC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7665" y="2853055"/>
            <a:ext cx="460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研究方案</a:t>
            </a:r>
            <a:endParaRPr lang="zh-CN" altLang="en-US"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64667"/>
            <a:ext cx="12192000" cy="3861048"/>
          </a:xfrm>
          <a:prstGeom prst="rect">
            <a:avLst/>
          </a:prstGeom>
          <a:solidFill>
            <a:srgbClr val="42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51784" y="476672"/>
            <a:ext cx="3888432" cy="1008112"/>
          </a:xfrm>
          <a:prstGeom prst="rect">
            <a:avLst/>
          </a:prstGeom>
          <a:noFill/>
          <a:ln w="66675">
            <a:solidFill>
              <a:srgbClr val="9F9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58378" y="699955"/>
            <a:ext cx="1808480" cy="583565"/>
          </a:xfrm>
          <a:prstGeom prst="rect">
            <a:avLst/>
          </a:prstGeom>
          <a:solidFill>
            <a:srgbClr val="DDDBCE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步骤实现</a:t>
            </a:r>
            <a:endParaRPr kumimoji="1" lang="zh-CN" altLang="en-US" sz="32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 rot="16200000">
            <a:off x="5935116" y="1543594"/>
            <a:ext cx="321766" cy="650712"/>
            <a:chOff x="6382023" y="881581"/>
            <a:chExt cx="218033" cy="440931"/>
          </a:xfrm>
        </p:grpSpPr>
        <p:sp>
          <p:nvSpPr>
            <p:cNvPr id="13" name="三角形 12"/>
            <p:cNvSpPr/>
            <p:nvPr/>
          </p:nvSpPr>
          <p:spPr>
            <a:xfrm rot="16200000">
              <a:off x="6270574" y="993030"/>
              <a:ext cx="440931" cy="218033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三角形 13"/>
            <p:cNvSpPr>
              <a:spLocks noChangeAspect="1"/>
            </p:cNvSpPr>
            <p:nvPr/>
          </p:nvSpPr>
          <p:spPr>
            <a:xfrm rot="16200000">
              <a:off x="6369932" y="1033508"/>
              <a:ext cx="307965" cy="152283"/>
            </a:xfrm>
            <a:prstGeom prst="triangle">
              <a:avLst/>
            </a:prstGeom>
            <a:solidFill>
              <a:srgbClr val="42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959175" y="3281948"/>
            <a:ext cx="1296144" cy="1402392"/>
            <a:chOff x="3647728" y="2492390"/>
            <a:chExt cx="1296144" cy="1402392"/>
          </a:xfrm>
        </p:grpSpPr>
        <p:sp>
          <p:nvSpPr>
            <p:cNvPr id="19" name="椭圆 18"/>
            <p:cNvSpPr/>
            <p:nvPr/>
          </p:nvSpPr>
          <p:spPr>
            <a:xfrm>
              <a:off x="3647728" y="249239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三角形 19"/>
            <p:cNvSpPr/>
            <p:nvPr/>
          </p:nvSpPr>
          <p:spPr>
            <a:xfrm rot="10800000">
              <a:off x="3970444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049578" y="2787315"/>
              <a:ext cx="538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二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6891020" y="3284220"/>
            <a:ext cx="1348105" cy="1379855"/>
            <a:chOff x="7763201" y="2348880"/>
            <a:chExt cx="1296144" cy="1402392"/>
          </a:xfrm>
        </p:grpSpPr>
        <p:sp>
          <p:nvSpPr>
            <p:cNvPr id="22" name="椭圆 21"/>
            <p:cNvSpPr/>
            <p:nvPr/>
          </p:nvSpPr>
          <p:spPr>
            <a:xfrm>
              <a:off x="7763201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三角形 22"/>
            <p:cNvSpPr/>
            <p:nvPr/>
          </p:nvSpPr>
          <p:spPr>
            <a:xfrm rot="10800000">
              <a:off x="8085917" y="342950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65051" y="2787315"/>
              <a:ext cx="538480" cy="530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四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9935210" y="3284220"/>
            <a:ext cx="1320165" cy="1392555"/>
            <a:chOff x="10413837" y="2375667"/>
            <a:chExt cx="1296144" cy="1402392"/>
          </a:xfrm>
        </p:grpSpPr>
        <p:sp>
          <p:nvSpPr>
            <p:cNvPr id="25" name="椭圆 24"/>
            <p:cNvSpPr/>
            <p:nvPr/>
          </p:nvSpPr>
          <p:spPr>
            <a:xfrm>
              <a:off x="10413837" y="2375667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三角形 25"/>
            <p:cNvSpPr/>
            <p:nvPr/>
          </p:nvSpPr>
          <p:spPr>
            <a:xfrm rot="10800000">
              <a:off x="10736553" y="3456293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815687" y="2814102"/>
              <a:ext cx="538480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五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62717" y="2392069"/>
            <a:ext cx="2808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需要绘制出一个</a:t>
            </a:r>
            <a:r>
              <a:rPr kumimoji="1" lang="en-US" altLang="zh-CN" dirty="0">
                <a:solidFill>
                  <a:schemeClr val="tx1"/>
                </a:solidFill>
              </a:rPr>
              <a:t>4*4</a:t>
            </a:r>
            <a:r>
              <a:rPr kumimoji="1" lang="zh-CN" altLang="en-US" dirty="0">
                <a:solidFill>
                  <a:schemeClr val="tx1"/>
                </a:solidFill>
              </a:rPr>
              <a:t>的表格，并且在打印时不同位数的数字需要对齐。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2064" y="5190514"/>
            <a:ext cx="2808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DDDBCE"/>
                </a:solidFill>
              </a:rPr>
              <a:t>自学</a:t>
            </a:r>
            <a:r>
              <a:rPr kumimoji="1" lang="en-US" altLang="zh-CN" dirty="0">
                <a:solidFill>
                  <a:srgbClr val="DDDBCE"/>
                </a:solidFill>
              </a:rPr>
              <a:t>rand</a:t>
            </a:r>
            <a:r>
              <a:rPr kumimoji="1" lang="zh-CN" altLang="en-US" dirty="0">
                <a:solidFill>
                  <a:srgbClr val="DDDBCE"/>
                </a:solidFill>
              </a:rPr>
              <a:t>函数与</a:t>
            </a:r>
            <a:r>
              <a:rPr kumimoji="1" lang="en-US" altLang="zh-CN" dirty="0">
                <a:solidFill>
                  <a:srgbClr val="DDDBCE"/>
                </a:solidFill>
              </a:rPr>
              <a:t>time</a:t>
            </a:r>
            <a:r>
              <a:rPr kumimoji="1" lang="zh-CN" altLang="en-US" dirty="0">
                <a:solidFill>
                  <a:srgbClr val="DDDBCE"/>
                </a:solidFill>
              </a:rPr>
              <a:t>函数，并且需要对其重新播种以达到随机的</a:t>
            </a:r>
            <a:r>
              <a:rPr kumimoji="1" lang="zh-CN" altLang="en-US" dirty="0">
                <a:solidFill>
                  <a:srgbClr val="DDDBCE"/>
                </a:solidFill>
              </a:rPr>
              <a:t>效果。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14486" y="5190514"/>
            <a:ext cx="2808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DDDBCE"/>
                </a:solidFill>
              </a:rPr>
              <a:t>遇相同则合并，不同则顺次排布，平移后需随机生成一个</a:t>
            </a:r>
            <a:r>
              <a:rPr kumimoji="1" lang="en-US" altLang="zh-CN" dirty="0">
                <a:solidFill>
                  <a:srgbClr val="DDDBCE"/>
                </a:solidFill>
              </a:rPr>
              <a:t>2</a:t>
            </a:r>
            <a:r>
              <a:rPr kumimoji="1" lang="zh-CN" altLang="en-US" dirty="0">
                <a:solidFill>
                  <a:srgbClr val="DDDBCE"/>
                </a:solidFill>
              </a:rPr>
              <a:t>或</a:t>
            </a:r>
            <a:r>
              <a:rPr kumimoji="1" lang="en-US" altLang="zh-CN" dirty="0">
                <a:solidFill>
                  <a:srgbClr val="DDDBCE"/>
                </a:solidFill>
              </a:rPr>
              <a:t>4</a:t>
            </a:r>
            <a:r>
              <a:rPr kumimoji="1" lang="zh-CN" altLang="en-US" dirty="0">
                <a:solidFill>
                  <a:srgbClr val="DDDBCE"/>
                </a:solidFill>
              </a:rPr>
              <a:t>。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81643" y="5190514"/>
            <a:ext cx="2808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DDDBCE"/>
                </a:solidFill>
              </a:rPr>
              <a:t>若场上没有空位置，并且无合并项，则游戏结束；出现</a:t>
            </a:r>
            <a:r>
              <a:rPr kumimoji="1" lang="en-US" altLang="zh-CN" dirty="0">
                <a:solidFill>
                  <a:srgbClr val="DDDBCE"/>
                </a:solidFill>
              </a:rPr>
              <a:t>2048</a:t>
            </a:r>
            <a:r>
              <a:rPr kumimoji="1" lang="zh-CN" altLang="en-US" dirty="0">
                <a:solidFill>
                  <a:srgbClr val="DDDBCE"/>
                </a:solidFill>
              </a:rPr>
              <a:t>则</a:t>
            </a:r>
            <a:r>
              <a:rPr kumimoji="1" lang="zh-CN" altLang="en-US" dirty="0">
                <a:solidFill>
                  <a:srgbClr val="DDDBCE"/>
                </a:solidFill>
              </a:rPr>
              <a:t>游戏胜利。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8428" y="2058893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棋盘的制定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9334" y="4713828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随机数的</a:t>
            </a:r>
            <a:r>
              <a:rPr kumimoji="1" lang="zh-CN" altLang="en-US" dirty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</a:t>
            </a:r>
            <a:endParaRPr kumimoji="1" lang="zh-CN" altLang="en-US" dirty="0">
              <a:solidFill>
                <a:srgbClr val="9F9A7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7620" y="4713828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平移的</a:t>
            </a:r>
            <a:r>
              <a:rPr kumimoji="1" lang="zh-CN" altLang="en-US" dirty="0" smtClean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代码实现</a:t>
            </a:r>
            <a:endParaRPr kumimoji="1" lang="zh-CN" altLang="en-US" dirty="0" smtClean="0">
              <a:solidFill>
                <a:srgbClr val="9F9A7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37317" y="4713828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判断</a:t>
            </a:r>
            <a:r>
              <a:rPr kumimoji="1" lang="zh-CN" altLang="en-US" dirty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输赢的条件</a:t>
            </a:r>
            <a:endParaRPr kumimoji="1" lang="zh-CN" altLang="en-US" dirty="0">
              <a:solidFill>
                <a:srgbClr val="9F9A7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330066" y="6597352"/>
            <a:ext cx="11670590" cy="0"/>
          </a:xfrm>
          <a:prstGeom prst="line">
            <a:avLst/>
          </a:prstGeom>
          <a:ln w="19050">
            <a:solidFill>
              <a:srgbClr val="A0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 28"/>
          <p:cNvGrpSpPr/>
          <p:nvPr/>
        </p:nvGrpSpPr>
        <p:grpSpPr>
          <a:xfrm>
            <a:off x="1014420" y="395238"/>
            <a:ext cx="1296144" cy="1545902"/>
            <a:chOff x="3647728" y="2348880"/>
            <a:chExt cx="1296144" cy="1545902"/>
          </a:xfrm>
        </p:grpSpPr>
        <p:sp>
          <p:nvSpPr>
            <p:cNvPr id="7" name="椭圆 6"/>
            <p:cNvSpPr/>
            <p:nvPr/>
          </p:nvSpPr>
          <p:spPr>
            <a:xfrm>
              <a:off x="3647728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9" name="三角形 19"/>
            <p:cNvSpPr/>
            <p:nvPr/>
          </p:nvSpPr>
          <p:spPr>
            <a:xfrm rot="10800000">
              <a:off x="3970444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49578" y="2787315"/>
              <a:ext cx="538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一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11" name="组 29"/>
          <p:cNvGrpSpPr/>
          <p:nvPr/>
        </p:nvGrpSpPr>
        <p:grpSpPr>
          <a:xfrm>
            <a:off x="9816281" y="395238"/>
            <a:ext cx="1296144" cy="1545902"/>
            <a:chOff x="7763201" y="2348880"/>
            <a:chExt cx="1296144" cy="1545902"/>
          </a:xfrm>
        </p:grpSpPr>
        <p:sp>
          <p:nvSpPr>
            <p:cNvPr id="15" name="椭圆 14"/>
            <p:cNvSpPr/>
            <p:nvPr/>
          </p:nvSpPr>
          <p:spPr>
            <a:xfrm>
              <a:off x="7763201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7" name="三角形 22"/>
            <p:cNvSpPr/>
            <p:nvPr/>
          </p:nvSpPr>
          <p:spPr>
            <a:xfrm rot="10800000">
              <a:off x="8085917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65051" y="2787315"/>
              <a:ext cx="538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六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grpSp>
        <p:nvGrpSpPr>
          <p:cNvPr id="42" name="组 29"/>
          <p:cNvGrpSpPr/>
          <p:nvPr/>
        </p:nvGrpSpPr>
        <p:grpSpPr>
          <a:xfrm>
            <a:off x="3987800" y="3289300"/>
            <a:ext cx="1296035" cy="1361440"/>
            <a:chOff x="7763201" y="2348880"/>
            <a:chExt cx="1296144" cy="1402392"/>
          </a:xfrm>
        </p:grpSpPr>
        <p:sp>
          <p:nvSpPr>
            <p:cNvPr id="43" name="椭圆 42"/>
            <p:cNvSpPr/>
            <p:nvPr/>
          </p:nvSpPr>
          <p:spPr>
            <a:xfrm>
              <a:off x="7763201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三角形 22"/>
            <p:cNvSpPr/>
            <p:nvPr/>
          </p:nvSpPr>
          <p:spPr>
            <a:xfrm rot="10800000">
              <a:off x="8085917" y="342950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165051" y="2787315"/>
              <a:ext cx="538480" cy="537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DDDBCE"/>
                  </a:solidFill>
                </a:rPr>
                <a:t>三</a:t>
              </a:r>
              <a:endParaRPr kumimoji="1" lang="zh-CN" altLang="en-US" sz="2800" dirty="0">
                <a:solidFill>
                  <a:srgbClr val="DDDBCE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676130" y="4695825"/>
            <a:ext cx="182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dirty="0">
                <a:solidFill>
                  <a:srgbClr val="9F9A7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对文件进行操作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9274175" y="5213985"/>
            <a:ext cx="2743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kumimoji="1" lang="zh-CN" altLang="en-US" dirty="0">
                <a:solidFill>
                  <a:srgbClr val="DDDBCE"/>
                </a:solidFill>
              </a:rPr>
              <a:t>想要设计一个类似排行榜的功能，存入文件</a:t>
            </a:r>
            <a:r>
              <a:rPr kumimoji="1" lang="zh-CN" altLang="en-US" dirty="0">
                <a:solidFill>
                  <a:srgbClr val="DDDBCE"/>
                </a:solidFill>
              </a:rPr>
              <a:t>内。</a:t>
            </a:r>
            <a:endParaRPr kumimoji="1" lang="zh-CN" altLang="en-US" dirty="0">
              <a:solidFill>
                <a:srgbClr val="DDDBCE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857783" y="2042383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清屏的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43827" y="2375559"/>
            <a:ext cx="2808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dirty="0">
                <a:solidFill>
                  <a:schemeClr val="tx1"/>
                </a:solidFill>
              </a:rPr>
              <a:t>在游戏结束后进行清屏，回复到原来的初始</a:t>
            </a:r>
            <a:r>
              <a:rPr kumimoji="1" lang="zh-CN" altLang="en-US" dirty="0">
                <a:solidFill>
                  <a:schemeClr val="tx1"/>
                </a:solidFill>
              </a:rPr>
              <a:t>棋盘。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" name="组 27"/>
          <p:cNvGrpSpPr/>
          <p:nvPr/>
        </p:nvGrpSpPr>
        <p:grpSpPr>
          <a:xfrm>
            <a:off x="1552575" y="2130425"/>
            <a:ext cx="2453005" cy="2821940"/>
            <a:chOff x="911424" y="2348880"/>
            <a:chExt cx="1296144" cy="1545902"/>
          </a:xfrm>
        </p:grpSpPr>
        <p:sp>
          <p:nvSpPr>
            <p:cNvPr id="8" name="椭圆 7"/>
            <p:cNvSpPr/>
            <p:nvPr/>
          </p:nvSpPr>
          <p:spPr>
            <a:xfrm>
              <a:off x="911424" y="2348880"/>
              <a:ext cx="1296144" cy="1296144"/>
            </a:xfrm>
            <a:prstGeom prst="ellipse">
              <a:avLst/>
            </a:prstGeom>
            <a:solidFill>
              <a:srgbClr val="423E42"/>
            </a:solidFill>
            <a:ln w="41275">
              <a:solidFill>
                <a:srgbClr val="A09D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6" name="三角形 15"/>
            <p:cNvSpPr/>
            <p:nvPr/>
          </p:nvSpPr>
          <p:spPr>
            <a:xfrm rot="10800000">
              <a:off x="1234140" y="3573016"/>
              <a:ext cx="650712" cy="321766"/>
            </a:xfrm>
            <a:prstGeom prst="triangle">
              <a:avLst/>
            </a:prstGeom>
            <a:solidFill>
              <a:srgbClr val="9F9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7626" y="2705245"/>
              <a:ext cx="543739" cy="60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6600" dirty="0" smtClean="0">
                  <a:solidFill>
                    <a:srgbClr val="DDDBCE"/>
                  </a:solidFill>
                </a:rPr>
                <a:t>叁</a:t>
              </a:r>
              <a:endParaRPr kumimoji="1" lang="zh-CN" altLang="en-US" sz="6600" dirty="0" smtClean="0">
                <a:solidFill>
                  <a:srgbClr val="DDDBCE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7665" y="2853055"/>
            <a:ext cx="460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当前进展</a:t>
            </a:r>
            <a:endParaRPr lang="zh-CN" altLang="en-US"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7670" y="548640"/>
            <a:ext cx="596709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 printf("\n\n                             ┌────┬────┬────┬────┐\n");</a:t>
            </a:r>
            <a:endParaRPr lang="zh-CN" altLang="en-US" sz="1200"/>
          </a:p>
          <a:p>
            <a:r>
              <a:rPr lang="zh-CN" altLang="en-US" sz="1200"/>
              <a:t>    int i;</a:t>
            </a:r>
            <a:endParaRPr lang="zh-CN" altLang="en-US" sz="1200"/>
          </a:p>
          <a:p>
            <a:r>
              <a:rPr lang="zh-CN" altLang="en-US" sz="1200"/>
              <a:t>    for (i = 0; i &lt; 4; ++i) {</a:t>
            </a:r>
            <a:endParaRPr lang="zh-CN" altLang="en-US" sz="1200"/>
          </a:p>
          <a:p>
            <a:r>
              <a:rPr lang="zh-CN" altLang="en-US" sz="1200"/>
              <a:t>        printf("                             │");</a:t>
            </a:r>
            <a:endParaRPr lang="zh-CN" altLang="en-US" sz="1200"/>
          </a:p>
          <a:p>
            <a:r>
              <a:rPr lang="zh-CN" altLang="en-US" sz="1200"/>
              <a:t>        int j;</a:t>
            </a:r>
            <a:endParaRPr lang="zh-CN" altLang="en-US" sz="1200"/>
          </a:p>
          <a:p>
            <a:r>
              <a:rPr lang="zh-CN" altLang="en-US" sz="1200"/>
              <a:t>        for (j = 0; j &lt; 4; ++j) {</a:t>
            </a:r>
            <a:endParaRPr lang="zh-CN" altLang="en-US" sz="1200"/>
          </a:p>
          <a:p>
            <a:r>
              <a:rPr lang="zh-CN" altLang="en-US" sz="1200"/>
              <a:t>            if (board[i][j] != 0) {</a:t>
            </a:r>
            <a:endParaRPr lang="zh-CN" altLang="en-US" sz="1200"/>
          </a:p>
          <a:p>
            <a:r>
              <a:rPr lang="zh-CN" altLang="en-US" sz="1200"/>
              <a:t>                if (board[i][j] &lt; 10) {</a:t>
            </a:r>
            <a:endParaRPr lang="zh-CN" altLang="en-US" sz="1200"/>
          </a:p>
          <a:p>
            <a:r>
              <a:rPr lang="zh-CN" altLang="en-US" sz="1200"/>
              <a:t>                    printf("  %d │", board[i][j]);</a:t>
            </a:r>
            <a:endParaRPr lang="zh-CN" altLang="en-US" sz="1200"/>
          </a:p>
          <a:p>
            <a:r>
              <a:rPr lang="zh-CN" altLang="en-US" sz="1200"/>
              <a:t>                } else if (board[i][j] &lt; 100) {</a:t>
            </a:r>
            <a:endParaRPr lang="zh-CN" altLang="en-US" sz="1200"/>
          </a:p>
          <a:p>
            <a:r>
              <a:rPr lang="zh-CN" altLang="en-US" sz="1200"/>
              <a:t>                    printf(" %d │", board[i][j]);</a:t>
            </a:r>
            <a:endParaRPr lang="zh-CN" altLang="en-US" sz="1200"/>
          </a:p>
          <a:p>
            <a:r>
              <a:rPr lang="zh-CN" altLang="en-US" sz="1200"/>
              <a:t>                } else if (board[i][j] &lt; 1000) {</a:t>
            </a:r>
            <a:endParaRPr lang="zh-CN" altLang="en-US" sz="1200"/>
          </a:p>
          <a:p>
            <a:r>
              <a:rPr lang="zh-CN" altLang="en-US" sz="1200"/>
              <a:t>                    printf(" %d│", board[i][j]);</a:t>
            </a:r>
            <a:endParaRPr lang="zh-CN" altLang="en-US" sz="1200"/>
          </a:p>
          <a:p>
            <a:r>
              <a:rPr lang="zh-CN" altLang="en-US" sz="1200"/>
              <a:t>                } else </a:t>
            </a:r>
            <a:r>
              <a:rPr lang="en-US" altLang="zh-CN" sz="1200"/>
              <a:t> </a:t>
            </a:r>
            <a:r>
              <a:rPr lang="zh-CN" altLang="en-US" sz="1200"/>
              <a:t>{</a:t>
            </a:r>
            <a:endParaRPr lang="zh-CN" altLang="en-US" sz="1200"/>
          </a:p>
          <a:p>
            <a:r>
              <a:rPr lang="zh-CN" altLang="en-US" sz="1200"/>
              <a:t>                    printf("%4d│", board[i][j]);</a:t>
            </a:r>
            <a:endParaRPr lang="zh-CN" altLang="en-US" sz="1200"/>
          </a:p>
          <a:p>
            <a:r>
              <a:rPr lang="zh-CN" altLang="en-US" sz="1200"/>
              <a:t>                } </a:t>
            </a:r>
            <a:endParaRPr lang="zh-CN" altLang="en-US" sz="1200"/>
          </a:p>
          <a:p>
            <a:r>
              <a:rPr lang="zh-CN" altLang="en-US" sz="1200"/>
              <a:t>                               } else printf("    │");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if (i &lt; 3) {</a:t>
            </a:r>
            <a:endParaRPr lang="zh-CN" altLang="en-US" sz="1200"/>
          </a:p>
          <a:p>
            <a:r>
              <a:rPr lang="zh-CN" altLang="en-US" sz="1200"/>
              <a:t>            printf("\n                             ├────┼────┼───┼────┤\n");</a:t>
            </a:r>
            <a:endParaRPr lang="zh-CN" altLang="en-US" sz="1200"/>
          </a:p>
          <a:p>
            <a:r>
              <a:rPr lang="zh-CN" altLang="en-US" sz="1200"/>
              <a:t>        } else {</a:t>
            </a:r>
            <a:endParaRPr lang="zh-CN" altLang="en-US" sz="1200"/>
          </a:p>
          <a:p>
            <a:r>
              <a:rPr lang="zh-CN" altLang="en-US" sz="1200"/>
              <a:t>            printf("\n                             └────┴────┴────┴────┘\n");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r>
              <a:rPr lang="zh-CN" altLang="en-US" sz="1200"/>
              <a:t>    printf("\n");</a:t>
            </a:r>
            <a:endParaRPr lang="zh-CN" altLang="en-US" sz="1200"/>
          </a:p>
          <a:p>
            <a:r>
              <a:rPr lang="zh-CN" altLang="en-US" sz="1200"/>
              <a:t>    printf("               --------------------------------------------------\n");</a:t>
            </a:r>
            <a:endParaRPr lang="zh-CN" altLang="en-US" sz="1200"/>
          </a:p>
          <a:p>
            <a:r>
              <a:rPr lang="zh-CN" altLang="en-US" sz="1200"/>
              <a:t>    printf("                 </a:t>
            </a:r>
            <a:r>
              <a:rPr lang="en-US" altLang="zh-CN" sz="1200"/>
              <a:t>     </a:t>
            </a:r>
            <a:r>
              <a:rPr lang="zh-CN" altLang="en-US" sz="1200"/>
              <a:t> [W]:UP [S]:DOWN [A]:LEFT [D]:RIGHT ");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6600190" y="3644900"/>
            <a:ext cx="4358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此处通过不同的打印格式以达到对于不同位数的数字</a:t>
            </a:r>
            <a:r>
              <a:rPr lang="zh-CN" altLang="en-US"/>
              <a:t>对其的目的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进行了操作步骤的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-10052" r="10052"/>
          <a:stretch>
            <a:fillRect/>
          </a:stretch>
        </p:blipFill>
        <p:spPr>
          <a:xfrm>
            <a:off x="6351270" y="548640"/>
            <a:ext cx="4551045" cy="26111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514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3666</Words>
  <Application>WPS 演示</Application>
  <PresentationFormat>自定义</PresentationFormat>
  <Paragraphs>239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Arial</vt:lpstr>
      <vt:lpstr>微软雅黑 Light</vt:lpstr>
      <vt:lpstr>微软雅黑</vt:lpstr>
      <vt:lpstr>方正舒体</vt:lpstr>
      <vt:lpstr>汉仪琥珀体简</vt:lpstr>
      <vt:lpstr>Segoe Print</vt:lpstr>
      <vt:lpstr>等线</vt:lpstr>
      <vt:lpstr>等线 Light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。。</cp:lastModifiedBy>
  <cp:revision>54</cp:revision>
  <dcterms:created xsi:type="dcterms:W3CDTF">2021-11-01T07:41:00Z</dcterms:created>
  <dcterms:modified xsi:type="dcterms:W3CDTF">2021-11-08T10:40:12Z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AF76C4B844A24FDC96E29210081C266A</vt:lpwstr>
  </property>
  <property fmtid="{D5CDD505-2E9C-101B-9397-08002B2CF9AE}" pid="3" name="KSOProductBuildVer">
    <vt:lpwstr>2052-11.1.0.10938</vt:lpwstr>
  </property>
</Properties>
</file>